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41" r:id="rId5"/>
    <p:sldMasterId id="2147483680" r:id="rId6"/>
    <p:sldMasterId id="2147483690" r:id="rId7"/>
    <p:sldMasterId id="2147483700" r:id="rId8"/>
    <p:sldMasterId id="2147483710" r:id="rId9"/>
    <p:sldMasterId id="2147483720" r:id="rId10"/>
    <p:sldMasterId id="2147483775" r:id="rId11"/>
    <p:sldMasterId id="2147483648" r:id="rId12"/>
  </p:sldMasterIdLst>
  <p:notesMasterIdLst>
    <p:notesMasterId r:id="rId33"/>
  </p:notesMasterIdLst>
  <p:sldIdLst>
    <p:sldId id="256" r:id="rId13"/>
    <p:sldId id="257" r:id="rId14"/>
    <p:sldId id="297" r:id="rId15"/>
    <p:sldId id="793" r:id="rId16"/>
    <p:sldId id="792" r:id="rId17"/>
    <p:sldId id="791" r:id="rId18"/>
    <p:sldId id="790" r:id="rId19"/>
    <p:sldId id="789" r:id="rId20"/>
    <p:sldId id="788" r:id="rId21"/>
    <p:sldId id="787" r:id="rId22"/>
    <p:sldId id="786" r:id="rId23"/>
    <p:sldId id="785" r:id="rId24"/>
    <p:sldId id="784" r:id="rId25"/>
    <p:sldId id="796" r:id="rId26"/>
    <p:sldId id="795" r:id="rId27"/>
    <p:sldId id="353" r:id="rId28"/>
    <p:sldId id="781" r:id="rId29"/>
    <p:sldId id="797" r:id="rId30"/>
    <p:sldId id="780" r:id="rId31"/>
    <p:sldId id="7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D3EFFB"/>
    <a:srgbClr val="D4E2C9"/>
    <a:srgbClr val="FDFAD7"/>
    <a:srgbClr val="F4DFEE"/>
    <a:srgbClr val="FDF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6EAE3-75AC-4E32-B254-05894130A3D5}" v="18" dt="2023-09-14T07:23:51.391"/>
    <p1510:client id="{9DB3F106-C9A8-4369-AE0B-5C4484E9EB0C}" v="13" dt="2023-09-13T16:19:03.171"/>
    <p1510:client id="{A7995807-C8FB-46D6-AB1C-6E282D0419A8}" v="11" dt="2023-09-19T07:31:48.924"/>
    <p1510:client id="{A7A4E841-005C-41F5-95CF-7AD11BA2D3F3}" v="7" dt="2023-09-14T07:08:10.674"/>
    <p1510:client id="{AB808643-9830-4906-8D1E-79343724E001}" v="92" dt="2023-09-14T07:30:29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5/10/relationships/revisionInfo" Target="revisionInfo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de Bruin" userId="S::r.debruin@tilburguniversity.edu::879018c8-5cca-4bdf-93dc-05a2e9bd52de" providerId="AD" clId="Web-{9DB3F106-C9A8-4369-AE0B-5C4484E9EB0C}"/>
    <pc:docChg chg="modSld">
      <pc:chgData name="Roy de Bruin" userId="S::r.debruin@tilburguniversity.edu::879018c8-5cca-4bdf-93dc-05a2e9bd52de" providerId="AD" clId="Web-{9DB3F106-C9A8-4369-AE0B-5C4484E9EB0C}" dt="2023-09-13T16:19:03.171" v="12" actId="20577"/>
      <pc:docMkLst>
        <pc:docMk/>
      </pc:docMkLst>
      <pc:sldChg chg="modSp">
        <pc:chgData name="Roy de Bruin" userId="S::r.debruin@tilburguniversity.edu::879018c8-5cca-4bdf-93dc-05a2e9bd52de" providerId="AD" clId="Web-{9DB3F106-C9A8-4369-AE0B-5C4484E9EB0C}" dt="2023-09-13T16:19:03.171" v="12" actId="20577"/>
        <pc:sldMkLst>
          <pc:docMk/>
          <pc:sldMk cId="1034195835" sldId="780"/>
        </pc:sldMkLst>
        <pc:spChg chg="mod">
          <ac:chgData name="Roy de Bruin" userId="S::r.debruin@tilburguniversity.edu::879018c8-5cca-4bdf-93dc-05a2e9bd52de" providerId="AD" clId="Web-{9DB3F106-C9A8-4369-AE0B-5C4484E9EB0C}" dt="2023-09-13T16:19:03.171" v="12" actId="20577"/>
          <ac:spMkLst>
            <pc:docMk/>
            <pc:sldMk cId="1034195835" sldId="780"/>
            <ac:spMk id="352" creationId="{00000000-0000-0000-0000-000000000000}"/>
          </ac:spMkLst>
        </pc:spChg>
      </pc:sldChg>
    </pc:docChg>
  </pc:docChgLst>
  <pc:docChgLst>
    <pc:chgData name="Femke Willekens" userId="S::f.i.a.willekens@tilburguniversity.edu::2cd4d072-964f-460c-b149-8c471f8cbe2c" providerId="AD" clId="Web-{2526EAE3-75AC-4E32-B254-05894130A3D5}"/>
    <pc:docChg chg="addSld delSld modSld sldOrd">
      <pc:chgData name="Femke Willekens" userId="S::f.i.a.willekens@tilburguniversity.edu::2cd4d072-964f-460c-b149-8c471f8cbe2c" providerId="AD" clId="Web-{2526EAE3-75AC-4E32-B254-05894130A3D5}" dt="2023-09-14T07:23:51.375" v="28" actId="1076"/>
      <pc:docMkLst>
        <pc:docMk/>
      </pc:docMkLst>
      <pc:sldChg chg="ord">
        <pc:chgData name="Femke Willekens" userId="S::f.i.a.willekens@tilburguniversity.edu::2cd4d072-964f-460c-b149-8c471f8cbe2c" providerId="AD" clId="Web-{2526EAE3-75AC-4E32-B254-05894130A3D5}" dt="2023-09-14T07:18:23.600" v="0"/>
        <pc:sldMkLst>
          <pc:docMk/>
          <pc:sldMk cId="186504689" sldId="297"/>
        </pc:sldMkLst>
      </pc:sldChg>
      <pc:sldChg chg="modSp del">
        <pc:chgData name="Femke Willekens" userId="S::f.i.a.willekens@tilburguniversity.edu::2cd4d072-964f-460c-b149-8c471f8cbe2c" providerId="AD" clId="Web-{2526EAE3-75AC-4E32-B254-05894130A3D5}" dt="2023-09-14T07:23:33.531" v="27"/>
        <pc:sldMkLst>
          <pc:docMk/>
          <pc:sldMk cId="1637324046" sldId="358"/>
        </pc:sldMkLst>
        <pc:spChg chg="mod">
          <ac:chgData name="Femke Willekens" userId="S::f.i.a.willekens@tilburguniversity.edu::2cd4d072-964f-460c-b149-8c471f8cbe2c" providerId="AD" clId="Web-{2526EAE3-75AC-4E32-B254-05894130A3D5}" dt="2023-09-14T07:23:28.984" v="26" actId="20577"/>
          <ac:spMkLst>
            <pc:docMk/>
            <pc:sldMk cId="1637324046" sldId="358"/>
            <ac:spMk id="2" creationId="{00000000-0000-0000-0000-000000000000}"/>
          </ac:spMkLst>
        </pc:spChg>
      </pc:sldChg>
      <pc:sldChg chg="modSp">
        <pc:chgData name="Femke Willekens" userId="S::f.i.a.willekens@tilburguniversity.edu::2cd4d072-964f-460c-b149-8c471f8cbe2c" providerId="AD" clId="Web-{2526EAE3-75AC-4E32-B254-05894130A3D5}" dt="2023-09-14T07:23:51.375" v="28" actId="1076"/>
        <pc:sldMkLst>
          <pc:docMk/>
          <pc:sldMk cId="172369736" sldId="776"/>
        </pc:sldMkLst>
        <pc:spChg chg="mod">
          <ac:chgData name="Femke Willekens" userId="S::f.i.a.willekens@tilburguniversity.edu::2cd4d072-964f-460c-b149-8c471f8cbe2c" providerId="AD" clId="Web-{2526EAE3-75AC-4E32-B254-05894130A3D5}" dt="2023-09-14T07:23:51.375" v="28" actId="1076"/>
          <ac:spMkLst>
            <pc:docMk/>
            <pc:sldMk cId="172369736" sldId="776"/>
            <ac:spMk id="6" creationId="{87B7FCB4-96D2-8830-8600-47D69F846AE5}"/>
          </ac:spMkLst>
        </pc:spChg>
      </pc:sldChg>
      <pc:sldChg chg="add replId">
        <pc:chgData name="Femke Willekens" userId="S::f.i.a.willekens@tilburguniversity.edu::2cd4d072-964f-460c-b149-8c471f8cbe2c" providerId="AD" clId="Web-{2526EAE3-75AC-4E32-B254-05894130A3D5}" dt="2023-09-14T07:21:46.059" v="1"/>
        <pc:sldMkLst>
          <pc:docMk/>
          <pc:sldMk cId="2803519835" sldId="799"/>
        </pc:sldMkLst>
      </pc:sldChg>
    </pc:docChg>
  </pc:docChgLst>
  <pc:docChgLst>
    <pc:chgData name="Fleur Koops" userId="S::r.f.koops@tilburguniversity.edu::0147da1a-f23e-4413-a5be-8db9a46a7e0e" providerId="AD" clId="Web-{A7995807-C8FB-46D6-AB1C-6E282D0419A8}"/>
    <pc:docChg chg="delSld">
      <pc:chgData name="Fleur Koops" userId="S::r.f.koops@tilburguniversity.edu::0147da1a-f23e-4413-a5be-8db9a46a7e0e" providerId="AD" clId="Web-{A7995807-C8FB-46D6-AB1C-6E282D0419A8}" dt="2023-09-19T07:31:48.924" v="10"/>
      <pc:docMkLst>
        <pc:docMk/>
      </pc:docMkLst>
      <pc:sldChg chg="del">
        <pc:chgData name="Fleur Koops" userId="S::r.f.koops@tilburguniversity.edu::0147da1a-f23e-4413-a5be-8db9a46a7e0e" providerId="AD" clId="Web-{A7995807-C8FB-46D6-AB1C-6E282D0419A8}" dt="2023-09-19T07:31:48.924" v="10"/>
        <pc:sldMkLst>
          <pc:docMk/>
          <pc:sldMk cId="3210771338" sldId="291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42.142" v="9"/>
        <pc:sldMkLst>
          <pc:docMk/>
          <pc:sldMk cId="804527506" sldId="292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40.252" v="8"/>
        <pc:sldMkLst>
          <pc:docMk/>
          <pc:sldMk cId="3342195361" sldId="302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37.955" v="7"/>
        <pc:sldMkLst>
          <pc:docMk/>
          <pc:sldMk cId="3238479662" sldId="303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23.922" v="6"/>
        <pc:sldMkLst>
          <pc:docMk/>
          <pc:sldMk cId="1535407786" sldId="304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20.688" v="5"/>
        <pc:sldMkLst>
          <pc:docMk/>
          <pc:sldMk cId="3498456218" sldId="306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17.938" v="4"/>
        <pc:sldMkLst>
          <pc:docMk/>
          <pc:sldMk cId="3020216966" sldId="307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15.172" v="3"/>
        <pc:sldMkLst>
          <pc:docMk/>
          <pc:sldMk cId="1744266529" sldId="308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11.421" v="0"/>
        <pc:sldMkLst>
          <pc:docMk/>
          <pc:sldMk cId="172369736" sldId="776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13.703" v="2"/>
        <pc:sldMkLst>
          <pc:docMk/>
          <pc:sldMk cId="1561447685" sldId="798"/>
        </pc:sldMkLst>
      </pc:sldChg>
      <pc:sldChg chg="del">
        <pc:chgData name="Fleur Koops" userId="S::r.f.koops@tilburguniversity.edu::0147da1a-f23e-4413-a5be-8db9a46a7e0e" providerId="AD" clId="Web-{A7995807-C8FB-46D6-AB1C-6E282D0419A8}" dt="2023-09-19T07:31:12.875" v="1"/>
        <pc:sldMkLst>
          <pc:docMk/>
          <pc:sldMk cId="2803519835" sldId="799"/>
        </pc:sldMkLst>
      </pc:sldChg>
    </pc:docChg>
  </pc:docChgLst>
  <pc:docChgLst>
    <pc:chgData name="Paul Dommelen, van" userId="6c9d533b-01a4-4379-abc1-e0f019102767" providerId="ADAL" clId="{5F326D63-1983-4319-AE93-FF5DA8E07D7F}"/>
    <pc:docChg chg="undo custSel modSld sldOrd">
      <pc:chgData name="Paul Dommelen, van" userId="6c9d533b-01a4-4379-abc1-e0f019102767" providerId="ADAL" clId="{5F326D63-1983-4319-AE93-FF5DA8E07D7F}" dt="2023-09-14T08:16:48.327" v="32" actId="20577"/>
      <pc:docMkLst>
        <pc:docMk/>
      </pc:docMkLst>
      <pc:sldChg chg="modSp mod">
        <pc:chgData name="Paul Dommelen, van" userId="6c9d533b-01a4-4379-abc1-e0f019102767" providerId="ADAL" clId="{5F326D63-1983-4319-AE93-FF5DA8E07D7F}" dt="2023-09-14T07:56:51.565" v="0" actId="1035"/>
        <pc:sldMkLst>
          <pc:docMk/>
          <pc:sldMk cId="1744266529" sldId="308"/>
        </pc:sldMkLst>
        <pc:spChg chg="mod">
          <ac:chgData name="Paul Dommelen, van" userId="6c9d533b-01a4-4379-abc1-e0f019102767" providerId="ADAL" clId="{5F326D63-1983-4319-AE93-FF5DA8E07D7F}" dt="2023-09-14T07:56:51.565" v="0" actId="1035"/>
          <ac:spMkLst>
            <pc:docMk/>
            <pc:sldMk cId="1744266529" sldId="308"/>
            <ac:spMk id="5" creationId="{04778A3C-1C91-54C7-5E9B-590306DB7A75}"/>
          </ac:spMkLst>
        </pc:spChg>
      </pc:sldChg>
      <pc:sldChg chg="modSp mod">
        <pc:chgData name="Paul Dommelen, van" userId="6c9d533b-01a4-4379-abc1-e0f019102767" providerId="ADAL" clId="{5F326D63-1983-4319-AE93-FF5DA8E07D7F}" dt="2023-09-14T08:16:48.327" v="32" actId="20577"/>
        <pc:sldMkLst>
          <pc:docMk/>
          <pc:sldMk cId="118882106" sldId="785"/>
        </pc:sldMkLst>
        <pc:spChg chg="mod">
          <ac:chgData name="Paul Dommelen, van" userId="6c9d533b-01a4-4379-abc1-e0f019102767" providerId="ADAL" clId="{5F326D63-1983-4319-AE93-FF5DA8E07D7F}" dt="2023-09-14T08:16:48.327" v="32" actId="20577"/>
          <ac:spMkLst>
            <pc:docMk/>
            <pc:sldMk cId="118882106" sldId="785"/>
            <ac:spMk id="3" creationId="{00000000-0000-0000-0000-000000000000}"/>
          </ac:spMkLst>
        </pc:spChg>
      </pc:sldChg>
      <pc:sldChg chg="modSp mod">
        <pc:chgData name="Paul Dommelen, van" userId="6c9d533b-01a4-4379-abc1-e0f019102767" providerId="ADAL" clId="{5F326D63-1983-4319-AE93-FF5DA8E07D7F}" dt="2023-09-14T08:14:09.323" v="30" actId="20577"/>
        <pc:sldMkLst>
          <pc:docMk/>
          <pc:sldMk cId="972498977" sldId="786"/>
        </pc:sldMkLst>
        <pc:spChg chg="mod">
          <ac:chgData name="Paul Dommelen, van" userId="6c9d533b-01a4-4379-abc1-e0f019102767" providerId="ADAL" clId="{5F326D63-1983-4319-AE93-FF5DA8E07D7F}" dt="2023-09-14T08:14:09.323" v="30" actId="20577"/>
          <ac:spMkLst>
            <pc:docMk/>
            <pc:sldMk cId="972498977" sldId="786"/>
            <ac:spMk id="3" creationId="{00000000-0000-0000-0000-000000000000}"/>
          </ac:spMkLst>
        </pc:spChg>
      </pc:sldChg>
      <pc:sldChg chg="modSp mod">
        <pc:chgData name="Paul Dommelen, van" userId="6c9d533b-01a4-4379-abc1-e0f019102767" providerId="ADAL" clId="{5F326D63-1983-4319-AE93-FF5DA8E07D7F}" dt="2023-09-14T08:13:46.213" v="18" actId="20577"/>
        <pc:sldMkLst>
          <pc:docMk/>
          <pc:sldMk cId="1945063173" sldId="787"/>
        </pc:sldMkLst>
        <pc:spChg chg="mod">
          <ac:chgData name="Paul Dommelen, van" userId="6c9d533b-01a4-4379-abc1-e0f019102767" providerId="ADAL" clId="{5F326D63-1983-4319-AE93-FF5DA8E07D7F}" dt="2023-09-14T08:13:46.213" v="18" actId="20577"/>
          <ac:spMkLst>
            <pc:docMk/>
            <pc:sldMk cId="1945063173" sldId="787"/>
            <ac:spMk id="3" creationId="{00000000-0000-0000-0000-000000000000}"/>
          </ac:spMkLst>
        </pc:spChg>
      </pc:sldChg>
      <pc:sldChg chg="ord">
        <pc:chgData name="Paul Dommelen, van" userId="6c9d533b-01a4-4379-abc1-e0f019102767" providerId="ADAL" clId="{5F326D63-1983-4319-AE93-FF5DA8E07D7F}" dt="2023-09-14T07:59:22.849" v="2"/>
        <pc:sldMkLst>
          <pc:docMk/>
          <pc:sldMk cId="3698989044" sldId="793"/>
        </pc:sldMkLst>
      </pc:sldChg>
    </pc:docChg>
  </pc:docChgLst>
  <pc:docChgLst>
    <pc:chgData name="Femke Willekens" userId="S::f.i.a.willekens@tilburguniversity.edu::2cd4d072-964f-460c-b149-8c471f8cbe2c" providerId="AD" clId="Web-{AB808643-9830-4906-8D1E-79343724E001}"/>
    <pc:docChg chg="modSld">
      <pc:chgData name="Femke Willekens" userId="S::f.i.a.willekens@tilburguniversity.edu::2cd4d072-964f-460c-b149-8c471f8cbe2c" providerId="AD" clId="Web-{AB808643-9830-4906-8D1E-79343724E001}" dt="2023-09-14T07:28:59.132" v="90" actId="20577"/>
      <pc:docMkLst>
        <pc:docMk/>
      </pc:docMkLst>
      <pc:sldChg chg="modSp">
        <pc:chgData name="Femke Willekens" userId="S::f.i.a.willekens@tilburguniversity.edu::2cd4d072-964f-460c-b149-8c471f8cbe2c" providerId="AD" clId="Web-{AB808643-9830-4906-8D1E-79343724E001}" dt="2023-09-14T07:28:59.132" v="90" actId="20577"/>
        <pc:sldMkLst>
          <pc:docMk/>
          <pc:sldMk cId="1694531320" sldId="788"/>
        </pc:sldMkLst>
        <pc:spChg chg="mod">
          <ac:chgData name="Femke Willekens" userId="S::f.i.a.willekens@tilburguniversity.edu::2cd4d072-964f-460c-b149-8c471f8cbe2c" providerId="AD" clId="Web-{AB808643-9830-4906-8D1E-79343724E001}" dt="2023-09-14T07:28:59.132" v="90" actId="20577"/>
          <ac:spMkLst>
            <pc:docMk/>
            <pc:sldMk cId="1694531320" sldId="788"/>
            <ac:spMk id="3" creationId="{00000000-0000-0000-0000-000000000000}"/>
          </ac:spMkLst>
        </pc:spChg>
      </pc:sldChg>
    </pc:docChg>
  </pc:docChgLst>
  <pc:docChgLst>
    <pc:chgData name="Femke Willekens" userId="S::f.i.a.willekens@tilburguniversity.edu::2cd4d072-964f-460c-b149-8c471f8cbe2c" providerId="AD" clId="Web-{A7A4E841-005C-41F5-95CF-7AD11BA2D3F3}"/>
    <pc:docChg chg="modSld">
      <pc:chgData name="Femke Willekens" userId="S::f.i.a.willekens@tilburguniversity.edu::2cd4d072-964f-460c-b149-8c471f8cbe2c" providerId="AD" clId="Web-{A7A4E841-005C-41F5-95CF-7AD11BA2D3F3}" dt="2023-09-14T07:08:10.674" v="6" actId="20577"/>
      <pc:docMkLst>
        <pc:docMk/>
      </pc:docMkLst>
      <pc:sldChg chg="modSp">
        <pc:chgData name="Femke Willekens" userId="S::f.i.a.willekens@tilburguniversity.edu::2cd4d072-964f-460c-b149-8c471f8cbe2c" providerId="AD" clId="Web-{A7A4E841-005C-41F5-95CF-7AD11BA2D3F3}" dt="2023-09-14T07:08:10.674" v="6" actId="20577"/>
        <pc:sldMkLst>
          <pc:docMk/>
          <pc:sldMk cId="4132839560" sldId="257"/>
        </pc:sldMkLst>
        <pc:spChg chg="mod">
          <ac:chgData name="Femke Willekens" userId="S::f.i.a.willekens@tilburguniversity.edu::2cd4d072-964f-460c-b149-8c471f8cbe2c" providerId="AD" clId="Web-{A7A4E841-005C-41F5-95CF-7AD11BA2D3F3}" dt="2023-09-14T07:08:10.674" v="6" actId="20577"/>
          <ac:spMkLst>
            <pc:docMk/>
            <pc:sldMk cId="4132839560" sldId="257"/>
            <ac:spMk id="2" creationId="{6B7698A4-4997-168B-F8CA-E1D2AE897C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1B01-031E-451E-8A29-A82534F51D72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C9B1-CC37-4ED6-9403-470EB0C90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noProof="0"/>
          </a:p>
        </p:txBody>
      </p:sp>
      <p:sp>
        <p:nvSpPr>
          <p:cNvPr id="234" name="Google Shape;234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noProof="0"/>
              <a:t>Discuss what our role is in assessing the applications for the Incentive Fund.</a:t>
            </a:r>
          </a:p>
        </p:txBody>
      </p:sp>
      <p:sp>
        <p:nvSpPr>
          <p:cNvPr id="274" name="Google Shape;274;p7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8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2185 </a:t>
            </a:r>
            <a:r>
              <a:rPr lang="nl-NL" err="1"/>
              <a:t>grants</a:t>
            </a:r>
            <a:r>
              <a:rPr lang="nl-NL"/>
              <a:t> in </a:t>
            </a:r>
            <a:r>
              <a:rPr lang="nl-NL" err="1"/>
              <a:t>normal</a:t>
            </a:r>
            <a:r>
              <a:rPr lang="nl-NL"/>
              <a:t> system (incl. 22 reserve </a:t>
            </a:r>
            <a:r>
              <a:rPr lang="nl-NL" err="1"/>
              <a:t>grants</a:t>
            </a:r>
            <a:r>
              <a:rPr lang="nl-NL"/>
              <a:t>), 80k in fulltimers </a:t>
            </a:r>
            <a:r>
              <a:rPr lang="nl-NL" err="1"/>
              <a:t>and</a:t>
            </a:r>
            <a:r>
              <a:rPr lang="nl-NL"/>
              <a:t> 45k in </a:t>
            </a:r>
            <a:r>
              <a:rPr lang="nl-NL" err="1"/>
              <a:t>stimulation</a:t>
            </a:r>
            <a:endParaRPr/>
          </a:p>
        </p:txBody>
      </p:sp>
      <p:sp>
        <p:nvSpPr>
          <p:cNvPr id="309" name="Google Shape;309;p3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591ac09b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9591ac09ba_1_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9591ac09ba_1_7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00" cy="48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1C58-D02C-44F3-A029-257A885B133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1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D1C58-D02C-44F3-A029-257A885B133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74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591ac09b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9591ac09ba_1_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9591ac09ba_1_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00" cy="48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0250"/>
            <a:ext cx="6503988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9:notes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chemeClr val="accen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/>
          <p:nvPr/>
        </p:nvSpPr>
        <p:spPr>
          <a:xfrm>
            <a:off x="0" y="477838"/>
            <a:ext cx="12192000" cy="6380162"/>
          </a:xfrm>
          <a:custGeom>
            <a:avLst/>
            <a:gdLst/>
            <a:ahLst/>
            <a:cxnLst/>
            <a:rect l="l" t="t" r="r" b="b"/>
            <a:pathLst>
              <a:path w="3841" h="2680" extrusionOk="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3"/>
          <p:cNvSpPr/>
          <p:nvPr/>
        </p:nvSpPr>
        <p:spPr>
          <a:xfrm>
            <a:off x="0" y="0"/>
            <a:ext cx="8130117" cy="635000"/>
          </a:xfrm>
          <a:custGeom>
            <a:avLst/>
            <a:gdLst/>
            <a:ahLst/>
            <a:cxnLst/>
            <a:rect l="l" t="t" r="r" b="b"/>
            <a:pathLst>
              <a:path w="3841" h="400" extrusionOk="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3" descr="02-UTI_Basisvormen_powerpoint_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00" y="6061075"/>
            <a:ext cx="3386667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609600" y="-1842"/>
            <a:ext cx="10972800" cy="95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609600" y="1235520"/>
            <a:ext cx="10972800" cy="467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165600" y="6257926"/>
            <a:ext cx="2751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10551584" y="6257926"/>
            <a:ext cx="1030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6881285" y="6257926"/>
            <a:ext cx="3143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C9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28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87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49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256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81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33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60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459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661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07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49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642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737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10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991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9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39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42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852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2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8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40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49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2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24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20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879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519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28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876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81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725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171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05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167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22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91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749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3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30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606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2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38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20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61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4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0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0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4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8978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33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2024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570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0826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0000" y="2160001"/>
            <a:ext cx="6672000" cy="3786843"/>
          </a:xfrm>
        </p:spPr>
        <p:txBody>
          <a:bodyPr anchor="t" anchorCtr="0"/>
          <a:lstStyle>
            <a:lvl1pPr algn="l">
              <a:lnSpc>
                <a:spcPts val="4800"/>
              </a:lnSpc>
              <a:defRPr sz="6000" baseline="0"/>
            </a:lvl1pPr>
          </a:lstStyle>
          <a:p>
            <a:r>
              <a:rPr lang="nl-NL"/>
              <a:t>Titel </a:t>
            </a:r>
            <a:br>
              <a:rPr lang="nl-NL"/>
            </a:br>
            <a:r>
              <a:rPr lang="nl-NL"/>
              <a:t>paars </a:t>
            </a:r>
            <a:br>
              <a:rPr lang="nl-NL"/>
            </a:br>
            <a:r>
              <a:rPr lang="nl-NL"/>
              <a:t>titel </a:t>
            </a:r>
            <a:br>
              <a:rPr lang="nl-NL"/>
            </a:br>
            <a:r>
              <a:rPr lang="nl-NL"/>
              <a:t>goudgeel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142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60000" y="3060000"/>
            <a:ext cx="5232000" cy="2196000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4200" baseline="0"/>
            </a:lvl1pPr>
          </a:lstStyle>
          <a:p>
            <a:r>
              <a:rPr lang="nl-NL"/>
              <a:t>Watch</a:t>
            </a:r>
            <a:br>
              <a:rPr lang="nl-NL"/>
            </a:br>
            <a:r>
              <a:rPr lang="nl-NL" err="1"/>
              <a:t>our</a:t>
            </a:r>
            <a:r>
              <a:rPr lang="nl-NL"/>
              <a:t> </a:t>
            </a:r>
            <a:br>
              <a:rPr lang="nl-NL"/>
            </a:br>
            <a:r>
              <a:rPr lang="nl-NL"/>
              <a:t>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920" y="1825625"/>
            <a:ext cx="4838841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4"/>
            <a:ext cx="4967719" cy="3609184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1" y="540001"/>
            <a:ext cx="9806560" cy="7829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77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903553"/>
            <a:ext cx="5183188" cy="6015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cap="all" baseline="0">
                <a:solidFill>
                  <a:srgbClr val="CC99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Naam persoon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0452" y="3103394"/>
            <a:ext cx="4584937" cy="3086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540001"/>
            <a:ext cx="9806560" cy="7829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/>
            </a:lvl1pPr>
          </a:lstStyle>
          <a:p>
            <a:r>
              <a:rPr lang="nl-NL" err="1"/>
              <a:t>Need</a:t>
            </a:r>
            <a:r>
              <a:rPr lang="nl-NL"/>
              <a:t> help?</a:t>
            </a:r>
            <a:br>
              <a:rPr lang="nl-NL"/>
            </a:br>
            <a:r>
              <a:rPr lang="nl-NL" err="1"/>
              <a:t>Please</a:t>
            </a:r>
            <a:r>
              <a:rPr lang="nl-NL"/>
              <a:t> call me</a:t>
            </a:r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38200" y="1903553"/>
            <a:ext cx="4800000" cy="4212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21" y="3187701"/>
            <a:ext cx="276620" cy="15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517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903553"/>
            <a:ext cx="5183188" cy="6015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cap="all" baseline="0">
                <a:solidFill>
                  <a:srgbClr val="CC99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Naam persoon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103394"/>
            <a:ext cx="5183188" cy="3086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540001"/>
            <a:ext cx="9806560" cy="7829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/>
            </a:lvl1pPr>
          </a:lstStyle>
          <a:p>
            <a:r>
              <a:rPr lang="nl-NL" err="1"/>
              <a:t>Need</a:t>
            </a:r>
            <a:r>
              <a:rPr lang="nl-NL"/>
              <a:t> help?</a:t>
            </a:r>
            <a:br>
              <a:rPr lang="nl-NL"/>
            </a:br>
            <a:r>
              <a:rPr lang="nl-NL" err="1"/>
              <a:t>Please</a:t>
            </a:r>
            <a:r>
              <a:rPr lang="nl-NL"/>
              <a:t> call me</a:t>
            </a:r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38200" y="1903553"/>
            <a:ext cx="4800000" cy="4212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950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646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64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09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20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6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279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30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9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64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>
              <a:solidFill>
                <a:srgbClr val="CC9933"/>
              </a:solidFill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>
              <a:solidFill>
                <a:srgbClr val="CC9933"/>
              </a:solidFill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8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893A54-4496-4590-8063-7BFF3CF299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8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30" r:id="rId10"/>
  </p:sldLayoutIdLst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7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678" r:id="rId8"/>
    <p:sldLayoutId id="214748367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9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2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1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7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34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54F757-43F5-4C82-8D2D-BC7E5C4607E1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1C22EF9-B1EA-4CFE-A371-F844BFB82F4A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91">
          <p15:clr>
            <a:srgbClr val="F26B43"/>
          </p15:clr>
        </p15:guide>
        <p15:guide id="4" pos="7099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867">
          <p15:clr>
            <a:srgbClr val="F26B43"/>
          </p15:clr>
        </p15:guide>
        <p15:guide id="7" orient="horz" pos="3737">
          <p15:clr>
            <a:srgbClr val="F26B43"/>
          </p15:clr>
        </p15:guide>
        <p15:guide id="8" pos="3999">
          <p15:clr>
            <a:srgbClr val="F26B43"/>
          </p15:clr>
        </p15:guide>
        <p15:guide id="9" pos="3681">
          <p15:clr>
            <a:srgbClr val="F26B43"/>
          </p15:clr>
        </p15:guide>
        <p15:guide id="10" orient="horz" pos="4030">
          <p15:clr>
            <a:srgbClr val="F26B43"/>
          </p15:clr>
        </p15:guide>
        <p15:guide id="11" pos="5548">
          <p15:clr>
            <a:srgbClr val="F26B43"/>
          </p15:clr>
        </p15:guide>
        <p15:guide id="12" pos="582">
          <p15:clr>
            <a:srgbClr val="F26B43"/>
          </p15:clr>
        </p15:guide>
        <p15:guide id="13" pos="738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A411-DF2A-45C3-B4D9-00BBDFFA434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18AB-E250-41FA-AF2C-A39F253A11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burguniversity.edu/nl/talentontwikkeling/bestuurlijk-actief/bestuursbeurz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lburguniversity.edu/students/career/talent-developement/active-a-board/board-gra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/>
                <a:ea typeface="ヒラギノ角ゴ Pro W3"/>
                <a:cs typeface="Arial"/>
              </a:rPr>
              <a:t>Information meeting, September 14, 2023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A8D823-1739-9C64-01E8-DE7C272C0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ea typeface="ヒラギノ角ゴ Pro W3"/>
                <a:cs typeface="Arial"/>
              </a:rPr>
              <a:t>Kick off</a:t>
            </a:r>
            <a:br>
              <a:rPr lang="en-US">
                <a:latin typeface="Arial"/>
                <a:ea typeface="ヒラギノ角ゴ Pro W3"/>
                <a:cs typeface="Arial"/>
              </a:rPr>
            </a:br>
            <a:r>
              <a:rPr lang="en-US">
                <a:latin typeface="Arial"/>
                <a:ea typeface="ヒラギノ角ゴ Pro W3"/>
                <a:cs typeface="Arial"/>
              </a:rPr>
              <a:t>Board members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Groups (formerly domains)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Group 1: participation: fixed number of grants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Group 2: culture, introduction, work and internship, society and internationalization: semi-fixed number of grants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Group 3: study associations: primary allocation based on School’s student numbers and membership numbers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Group 4: student sports and student associations: primary allocation based on membership numbers</a:t>
            </a:r>
          </a:p>
          <a:p>
            <a:endParaRPr lang="nl-NL" dirty="0"/>
          </a:p>
          <a:p>
            <a:pPr marL="342900" indent="-342900">
              <a:spcBef>
                <a:spcPts val="0"/>
              </a:spcBef>
            </a:pPr>
            <a:endParaRPr lang="nl-NL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Grants -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4506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For groups 2, 3, and 4: </a:t>
            </a:r>
          </a:p>
          <a:p>
            <a:pPr marL="342900" indent="-342900">
              <a:spcBef>
                <a:spcPts val="0"/>
              </a:spcBef>
            </a:pPr>
            <a:endParaRPr lang="en-US" b="1" dirty="0"/>
          </a:p>
          <a:p>
            <a:pPr marL="342900" indent="-342900">
              <a:spcBef>
                <a:spcPts val="0"/>
              </a:spcBef>
            </a:pPr>
            <a:r>
              <a:rPr lang="en-US" b="1" dirty="0"/>
              <a:t>Three-year scan (scan year): </a:t>
            </a:r>
            <a:r>
              <a:rPr lang="en-US" dirty="0"/>
              <a:t>submit a board document based on a fixed form</a:t>
            </a:r>
            <a:r>
              <a:rPr lang="en-US" u="sng" dirty="0"/>
              <a:t> once every three years</a:t>
            </a:r>
          </a:p>
          <a:p>
            <a:pPr marL="342900" indent="-342900">
              <a:spcBef>
                <a:spcPts val="0"/>
              </a:spcBef>
            </a:pPr>
            <a:endParaRPr lang="en-US" u="sng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Attachments to the form: articles of the association, annual report, number of members on October 1 (if possible with auditor's report) </a:t>
            </a:r>
          </a:p>
          <a:p>
            <a:pPr marL="342900" indent="-342900">
              <a:spcBef>
                <a:spcPts val="0"/>
              </a:spcBef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Interview between CBS and the board of the student organizations</a:t>
            </a:r>
          </a:p>
          <a:p>
            <a:pPr marL="342900" indent="-342900">
              <a:spcBef>
                <a:spcPts val="0"/>
              </a:spcBef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CBS informs the student organization about the number of grants for the following three years</a:t>
            </a:r>
          </a:p>
          <a:p>
            <a:pPr marL="342900" indent="-342900">
              <a:spcBef>
                <a:spcPts val="0"/>
              </a:spcBef>
            </a:pPr>
            <a:endParaRPr lang="en-US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Other two years: </a:t>
            </a:r>
            <a:r>
              <a:rPr lang="en-US" b="1" dirty="0"/>
              <a:t>brief evaluation </a:t>
            </a:r>
            <a:r>
              <a:rPr lang="en-US" dirty="0"/>
              <a:t>(when relevant):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this academic year 2023-2024! In this year there will be a review on the 	system: all stakeholders will be able to participate in this process.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Grants - allocation - process</a:t>
            </a:r>
          </a:p>
        </p:txBody>
      </p:sp>
    </p:spTree>
    <p:extLst>
      <p:ext uri="{BB962C8B-B14F-4D97-AF65-F5344CB8AC3E}">
        <p14:creationId xmlns:p14="http://schemas.microsoft.com/office/powerpoint/2010/main" val="97249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chair of the association or the acknowledged student organization will provide the CBS with a list of the names of students who are active on the board and who are eligible for a grant. </a:t>
            </a:r>
          </a:p>
          <a:p>
            <a:endParaRPr lang="en-US" dirty="0"/>
          </a:p>
          <a:p>
            <a:r>
              <a:rPr lang="en-US" dirty="0"/>
              <a:t>The student who has carried out the board activity submits an individual application for the payment of the grants.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Grants - individual</a:t>
            </a:r>
          </a:p>
        </p:txBody>
      </p:sp>
    </p:spTree>
    <p:extLst>
      <p:ext uri="{BB962C8B-B14F-4D97-AF65-F5344CB8AC3E}">
        <p14:creationId xmlns:p14="http://schemas.microsoft.com/office/powerpoint/2010/main" val="11888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591ac09ba_1_7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/>
              <a:pPr/>
              <a:t>13</a:t>
            </a:fld>
            <a:endParaRPr/>
          </a:p>
        </p:txBody>
      </p:sp>
      <p:sp>
        <p:nvSpPr>
          <p:cNvPr id="336" name="Google Shape;336;g9591ac09ba_1_7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/>
              <a:t>Application via fixed form on website from:	1 October 2023 - 1 May 2024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b="1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/>
              <a:t>Allocation grounds: General ground: 		innovation</a:t>
            </a:r>
            <a:endParaRPr lang="en-US" sz="2000"/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1. One-time activity and new associations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2. Collaboration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3. Internationalization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4. Sustainability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5. Wellbeing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6. Democracy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/>
              <a:t>7. Social security</a:t>
            </a:r>
          </a:p>
        </p:txBody>
      </p:sp>
      <p:sp>
        <p:nvSpPr>
          <p:cNvPr id="335" name="Google Shape;335;g9591ac09ba_1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 err="1"/>
              <a:t>Stimulation</a:t>
            </a:r>
            <a:r>
              <a:rPr lang="nl-NL"/>
              <a:t> Fund</a:t>
            </a:r>
            <a:endParaRPr/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560F8504-80ED-ACD3-EEA8-FF097A8B7F41}"/>
              </a:ext>
            </a:extLst>
          </p:cNvPr>
          <p:cNvSpPr/>
          <p:nvPr/>
        </p:nvSpPr>
        <p:spPr>
          <a:xfrm>
            <a:off x="5393094" y="2457061"/>
            <a:ext cx="702906" cy="3670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31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25B2CC-25F8-4CD9-93AC-5D3F220A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Skills Program 2023-2024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4D994-9EF6-ED44-15E3-FE4A6F0FD7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The Skills Program aims to support students professionally in their development in addition to their board grant and thus also to make management more effective</a:t>
            </a:r>
          </a:p>
          <a:p>
            <a:endParaRPr lang="en-US"/>
          </a:p>
          <a:p>
            <a:r>
              <a:rPr lang="en-US"/>
              <a:t>The Skills Program is carried out by Student Career Services (SCS)</a:t>
            </a:r>
          </a:p>
          <a:p>
            <a:endParaRPr lang="en-US"/>
          </a:p>
          <a:p>
            <a:r>
              <a:rPr lang="en-US"/>
              <a:t>SCS provides both individual and team training, workshops, and coaching to support students in the transition from study to work</a:t>
            </a:r>
          </a:p>
          <a:p>
            <a:endParaRPr lang="en-US"/>
          </a:p>
          <a:p>
            <a:r>
              <a:rPr lang="en-US"/>
              <a:t>This board year SCS offers various courses for Student Boards.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2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D82967-AB20-CE71-000D-60D2E6D75D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DISC Collaborate Effectively</a:t>
            </a:r>
          </a:p>
          <a:p>
            <a:r>
              <a:rPr lang="en-US"/>
              <a:t>Smart in sales and acquisition</a:t>
            </a:r>
          </a:p>
          <a:p>
            <a:r>
              <a:rPr lang="en-US"/>
              <a:t>Conflict management</a:t>
            </a:r>
          </a:p>
          <a:p>
            <a:r>
              <a:rPr lang="en-US"/>
              <a:t>Project Management</a:t>
            </a:r>
          </a:p>
          <a:p>
            <a:r>
              <a:rPr lang="en-US"/>
              <a:t>Personal Effectiveness</a:t>
            </a:r>
          </a:p>
          <a:p>
            <a:r>
              <a:rPr lang="en-US"/>
              <a:t>Effective &amp; efficient meetings</a:t>
            </a:r>
          </a:p>
          <a:p>
            <a:r>
              <a:rPr lang="en-US"/>
              <a:t>Negotiation</a:t>
            </a:r>
          </a:p>
          <a:p>
            <a:r>
              <a:rPr lang="en-US"/>
              <a:t>Chairing</a:t>
            </a:r>
          </a:p>
          <a:p>
            <a:r>
              <a:rPr lang="en-US"/>
              <a:t>…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many</a:t>
            </a:r>
            <a:r>
              <a:rPr lang="nl-NL"/>
              <a:t> more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17A2B-8B59-9B38-FA22-C4BBB95B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program 2023 - 2024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18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DC32A8-2BAB-B26D-D0E7-9EAE78A702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Terms &amp; conditions</a:t>
            </a:r>
          </a:p>
          <a:p>
            <a:r>
              <a:rPr lang="en-US"/>
              <a:t>Every </a:t>
            </a:r>
            <a:r>
              <a:rPr lang="en-US" err="1"/>
              <a:t>TiU</a:t>
            </a:r>
            <a:r>
              <a:rPr lang="en-US"/>
              <a:t> student board receives a voucher with a value of € 475.=</a:t>
            </a:r>
          </a:p>
          <a:p>
            <a:r>
              <a:rPr lang="en-US"/>
              <a:t>This voucher can be exchanged for a board training or workshop</a:t>
            </a:r>
          </a:p>
          <a:p>
            <a:r>
              <a:rPr lang="en-US"/>
              <a:t>For the board sessions, it is desirable to participate with as many members as possible from your board</a:t>
            </a:r>
          </a:p>
          <a:p>
            <a:r>
              <a:rPr lang="en-US"/>
              <a:t>If there are fewer than 6 participants for a training or workshop, the training or workshop will not take place, or we merge multiple boards into 1 training</a:t>
            </a:r>
            <a:endParaRPr lang="nl-NL"/>
          </a:p>
          <a:p>
            <a:r>
              <a:rPr lang="en-US">
                <a:solidFill>
                  <a:srgbClr val="002060"/>
                </a:solidFill>
              </a:rPr>
              <a:t>Registration for the first shift is possible from October 1st until October 15</a:t>
            </a:r>
            <a:r>
              <a:rPr lang="en-US" baseline="30000">
                <a:solidFill>
                  <a:srgbClr val="002060"/>
                </a:solidFill>
              </a:rPr>
              <a:t>th,</a:t>
            </a:r>
            <a:r>
              <a:rPr lang="en-US">
                <a:solidFill>
                  <a:srgbClr val="002060"/>
                </a:solidFill>
              </a:rPr>
              <a:t> 2023</a:t>
            </a:r>
          </a:p>
          <a:p>
            <a:r>
              <a:rPr lang="en-US">
                <a:solidFill>
                  <a:srgbClr val="002060"/>
                </a:solidFill>
              </a:rPr>
              <a:t>Registration for the second shift is possible from February 1st until February 15</a:t>
            </a:r>
            <a:r>
              <a:rPr lang="en-US" baseline="30000">
                <a:solidFill>
                  <a:srgbClr val="002060"/>
                </a:solidFill>
              </a:rPr>
              <a:t>th</a:t>
            </a:r>
            <a:r>
              <a:rPr lang="en-US">
                <a:solidFill>
                  <a:srgbClr val="002060"/>
                </a:solidFill>
              </a:rPr>
              <a:t> , 2024</a:t>
            </a:r>
          </a:p>
          <a:p>
            <a:r>
              <a:rPr lang="en-US">
                <a:solidFill>
                  <a:srgbClr val="002060"/>
                </a:solidFill>
              </a:rPr>
              <a:t>Registration is possible from October 1st via the CBS website</a:t>
            </a:r>
          </a:p>
          <a:p>
            <a:r>
              <a:rPr lang="en-US"/>
              <a:t>There is a maximum number of vouchers that can be redeemed: while stock lasts!</a:t>
            </a:r>
          </a:p>
          <a:p>
            <a:r>
              <a:rPr lang="en-US"/>
              <a:t>You’ll receive an email from us next week with a link to the website and registration 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C8240-9E0D-A46B-100D-B9410547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Program 2023-2024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591ac09ba_1_14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/>
              <a:pPr/>
              <a:t>17</a:t>
            </a:fld>
            <a:endParaRPr/>
          </a:p>
        </p:txBody>
      </p:sp>
      <p:sp>
        <p:nvSpPr>
          <p:cNvPr id="344" name="Google Shape;344;g9591ac09ba_1_1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/>
              <a:t>Deadlines 2023-2024</a:t>
            </a:r>
          </a:p>
          <a:p>
            <a:pPr marL="0" indent="0">
              <a:spcAft>
                <a:spcPts val="600"/>
              </a:spcAft>
              <a:buNone/>
            </a:pPr>
            <a:endParaRPr lang="en-US" b="1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/>
              <a:t>October 2023: </a:t>
            </a:r>
            <a:r>
              <a:rPr lang="en-US" sz="1800"/>
              <a:t>deliver list of students who are active on the board in 2023-2024 (by chairs) 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1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/>
              <a:t>From January 2024</a:t>
            </a:r>
            <a:r>
              <a:rPr lang="en-US" sz="1800"/>
              <a:t>: Brief evaluation 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1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/>
              <a:t>Between October 1, 2023 and May 1, 2024</a:t>
            </a:r>
            <a:r>
              <a:rPr lang="en-US" sz="1800"/>
              <a:t>: application for Stimulation Fund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1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/>
              <a:t>Before June 15, 2024: </a:t>
            </a:r>
            <a:r>
              <a:rPr lang="en-US" sz="1800"/>
              <a:t>application for individual grants </a:t>
            </a:r>
          </a:p>
        </p:txBody>
      </p:sp>
      <p:sp>
        <p:nvSpPr>
          <p:cNvPr id="343" name="Google Shape;343;g9591ac09ba_1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/>
              <a:t>Application procedures and deadlines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868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B610E4EF-C957-4479-7B30-9D765B5F07E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23925" y="1376363"/>
          <a:ext cx="9636885" cy="433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927">
                  <a:extLst>
                    <a:ext uri="{9D8B030D-6E8A-4147-A177-3AD203B41FA5}">
                      <a16:colId xmlns:a16="http://schemas.microsoft.com/office/drawing/2014/main" val="1915669645"/>
                    </a:ext>
                  </a:extLst>
                </a:gridCol>
                <a:gridCol w="4361958">
                  <a:extLst>
                    <a:ext uri="{9D8B030D-6E8A-4147-A177-3AD203B41FA5}">
                      <a16:colId xmlns:a16="http://schemas.microsoft.com/office/drawing/2014/main" val="809081682"/>
                    </a:ext>
                  </a:extLst>
                </a:gridCol>
              </a:tblGrid>
              <a:tr h="34378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Contact person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724944"/>
                  </a:ext>
                </a:extLst>
              </a:tr>
              <a:tr h="401081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Participation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Tue-Dang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747739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TiSEM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Tue-Dang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1301891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TLS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Roy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8932149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TSB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Roy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5972871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TSHD/TST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Tue-Dang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9059206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Work</a:t>
                      </a:r>
                      <a:r>
                        <a:rPr lang="nl-NL" sz="2000">
                          <a:effectLst/>
                        </a:rPr>
                        <a:t> &amp; </a:t>
                      </a:r>
                      <a:r>
                        <a:rPr lang="nl-NL" sz="2000" err="1">
                          <a:effectLst/>
                        </a:rPr>
                        <a:t>Internship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Paul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0942659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Sports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>
                          <a:effectLst/>
                        </a:rPr>
                        <a:t>Roy</a:t>
                      </a:r>
                      <a:endParaRPr lang="nl-NL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4954891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Introduction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Paul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5817542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Society &amp; </a:t>
                      </a:r>
                      <a:r>
                        <a:rPr lang="nl-NL" sz="2000" err="1">
                          <a:effectLst/>
                        </a:rPr>
                        <a:t>Internationalization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Paul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6737304"/>
                  </a:ext>
                </a:extLst>
              </a:tr>
              <a:tr h="355243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Culture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err="1">
                          <a:effectLst/>
                        </a:rPr>
                        <a:t>Tue-Dang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2109048"/>
                  </a:ext>
                </a:extLst>
              </a:tr>
              <a:tr h="389621"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Student </a:t>
                      </a:r>
                      <a:r>
                        <a:rPr lang="nl-NL" sz="2000" err="1">
                          <a:effectLst/>
                        </a:rPr>
                        <a:t>Associations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Roy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915859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0E919D4-3879-4896-8CC7-19ADDD1E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ea typeface="ヒラギノ角ゴ Pro W3"/>
                <a:cs typeface="Arial"/>
              </a:rPr>
              <a:t>Contact details</a:t>
            </a:r>
          </a:p>
        </p:txBody>
      </p:sp>
      <p:pic>
        <p:nvPicPr>
          <p:cNvPr id="6" name="Afbeelding 5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474C036E-9FF4-1BBE-9F1A-AE2FBC4D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912" y="5771114"/>
            <a:ext cx="4851990" cy="4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/>
              <a:pPr/>
              <a:t>19</a:t>
            </a:fld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>
                <a:latin typeface="Arial"/>
                <a:ea typeface="ヒラギノ角ゴ Pro W3"/>
                <a:cs typeface="Arial"/>
              </a:rPr>
              <a:t>All information, application forms and contact details will be available on the website:</a:t>
            </a:r>
          </a:p>
          <a:p>
            <a:pPr marL="342900" indent="-342900">
              <a:spcBef>
                <a:spcPts val="0"/>
              </a:spcBef>
            </a:pPr>
            <a:endParaRPr lang="en-US">
              <a:hlinkClick r:id="rId3"/>
            </a:endParaRPr>
          </a:p>
          <a:p>
            <a:pPr marL="342900" indent="-342900">
              <a:spcBef>
                <a:spcPts val="1000"/>
              </a:spcBef>
            </a:pPr>
            <a:r>
              <a:rPr lang="nl-NL">
                <a:solidFill>
                  <a:srgbClr val="006A9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https://www.tilburguniversity.edu/students/career/talent-developement/active-a-board/board-grants</a:t>
            </a:r>
            <a:endParaRPr lang="nl-NL"/>
          </a:p>
          <a:p>
            <a:pPr marL="342900" indent="-342900">
              <a:spcBef>
                <a:spcPts val="1000"/>
              </a:spcBef>
            </a:pPr>
            <a:endParaRPr lang="nl-NL">
              <a:solidFill>
                <a:srgbClr val="006A95"/>
              </a:solidFill>
              <a:latin typeface="Arial"/>
              <a:ea typeface="ヒラギノ角ゴ Pro W3"/>
              <a:cs typeface="Arial"/>
            </a:endParaRPr>
          </a:p>
          <a:p>
            <a:pPr marL="342900" indent="-342900">
              <a:spcBef>
                <a:spcPts val="1000"/>
              </a:spcBef>
            </a:pPr>
            <a:r>
              <a:rPr lang="nl-NL" err="1">
                <a:latin typeface="Arial"/>
                <a:ea typeface="ヒラギノ角ゴ Pro W3"/>
                <a:cs typeface="Arial"/>
              </a:rPr>
              <a:t>If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you</a:t>
            </a:r>
            <a:r>
              <a:rPr lang="nl-NL">
                <a:latin typeface="Arial"/>
                <a:ea typeface="ヒラギノ角ゴ Pro W3"/>
                <a:cs typeface="Arial"/>
              </a:rPr>
              <a:t> have </a:t>
            </a:r>
            <a:r>
              <a:rPr lang="nl-NL" err="1">
                <a:latin typeface="Arial"/>
                <a:ea typeface="ヒラギノ角ゴ Pro W3"/>
                <a:cs typeface="Arial"/>
              </a:rPr>
              <a:t>any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questions</a:t>
            </a:r>
            <a:r>
              <a:rPr lang="nl-NL">
                <a:latin typeface="Arial"/>
                <a:ea typeface="ヒラギノ角ゴ Pro W3"/>
                <a:cs typeface="Arial"/>
              </a:rPr>
              <a:t>: contact </a:t>
            </a:r>
            <a:r>
              <a:rPr lang="nl-NL" err="1">
                <a:latin typeface="Arial"/>
                <a:ea typeface="ヒラギノ角ゴ Pro W3"/>
                <a:cs typeface="Arial"/>
              </a:rPr>
              <a:t>your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own</a:t>
            </a:r>
            <a:r>
              <a:rPr lang="nl-NL">
                <a:latin typeface="Arial"/>
                <a:ea typeface="ヒラギノ角ゴ Pro W3"/>
                <a:cs typeface="Arial"/>
              </a:rPr>
              <a:t> contact person via e-mail</a:t>
            </a:r>
          </a:p>
          <a:p>
            <a:pPr marL="342900" indent="-342900">
              <a:spcBef>
                <a:spcPts val="1000"/>
              </a:spcBef>
            </a:pPr>
            <a:r>
              <a:rPr lang="nl-NL" err="1">
                <a:latin typeface="Arial"/>
                <a:ea typeface="ヒラギノ角ゴ Pro W3"/>
                <a:cs typeface="Arial"/>
              </a:rPr>
              <a:t>Together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you</a:t>
            </a:r>
            <a:r>
              <a:rPr lang="nl-NL">
                <a:latin typeface="Arial"/>
                <a:ea typeface="ヒラギノ角ゴ Pro W3"/>
                <a:cs typeface="Arial"/>
              </a:rPr>
              <a:t> plan </a:t>
            </a:r>
            <a:r>
              <a:rPr lang="nl-NL" err="1">
                <a:latin typeface="Arial"/>
                <a:ea typeface="ヒラギノ角ゴ Pro W3"/>
                <a:cs typeface="Arial"/>
              </a:rPr>
              <a:t>an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appointment</a:t>
            </a:r>
            <a:endParaRPr err="1">
              <a:latin typeface="Arial"/>
              <a:ea typeface="ヒラギノ角ゴ Pro W3"/>
              <a:cs typeface="Arial"/>
            </a:endParaRPr>
          </a:p>
          <a:p>
            <a:pPr marL="342900" indent="-215900">
              <a:spcBef>
                <a:spcPts val="1000"/>
              </a:spcBef>
              <a:buNone/>
            </a:pPr>
            <a:endParaRPr/>
          </a:p>
          <a:p>
            <a:pPr marL="342900" indent="-215900">
              <a:spcBef>
                <a:spcPts val="1000"/>
              </a:spcBef>
              <a:buNone/>
            </a:pPr>
            <a:endParaRPr/>
          </a:p>
        </p:txBody>
      </p:sp>
      <p:sp>
        <p:nvSpPr>
          <p:cNvPr id="351" name="Google Shape;351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/>
              <a:t>Contact details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419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698A4-4997-168B-F8CA-E1D2AE897C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0000" tIns="0" rIns="90000" bIns="0" rtlCol="0" anchor="t">
            <a:noAutofit/>
          </a:bodyPr>
          <a:lstStyle/>
          <a:p>
            <a:r>
              <a:rPr lang="en-US" sz="2000" b="1">
                <a:latin typeface="Arial"/>
                <a:ea typeface="ヒラギノ角ゴ Pro W3"/>
                <a:cs typeface="Arial"/>
              </a:rPr>
              <a:t>10:30 </a:t>
            </a:r>
            <a:r>
              <a:rPr lang="en-US" sz="2000">
                <a:latin typeface="Arial"/>
                <a:ea typeface="ヒラギノ角ゴ Pro W3"/>
                <a:cs typeface="Arial"/>
              </a:rPr>
              <a:t>Opening words Rector </a:t>
            </a:r>
            <a:r>
              <a:rPr lang="en-US" sz="2000" err="1">
                <a:latin typeface="Arial"/>
                <a:ea typeface="ヒラギノ角ゴ Pro W3"/>
                <a:cs typeface="Arial"/>
              </a:rPr>
              <a:t>Magnificus</a:t>
            </a:r>
            <a:r>
              <a:rPr lang="en-US" sz="2000">
                <a:latin typeface="Arial"/>
                <a:ea typeface="ヒラギノ角ゴ Pro W3"/>
                <a:cs typeface="Arial"/>
              </a:rPr>
              <a:t> Wim van de Donk</a:t>
            </a:r>
            <a:endParaRPr lang="en-US"/>
          </a:p>
          <a:p>
            <a:endParaRPr lang="en-US" sz="2000"/>
          </a:p>
          <a:p>
            <a:r>
              <a:rPr lang="en-US" sz="2000" b="1">
                <a:latin typeface="Arial"/>
                <a:ea typeface="ヒラギノ角ゴ Pro W3"/>
                <a:cs typeface="Arial"/>
              </a:rPr>
              <a:t>10:40</a:t>
            </a:r>
            <a:r>
              <a:rPr lang="en-US" sz="2000">
                <a:latin typeface="Arial"/>
                <a:ea typeface="ヒラギノ角ゴ Pro W3"/>
                <a:cs typeface="Arial"/>
              </a:rPr>
              <a:t> A musical intermezzo by TISK Choir 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2000" b="1">
                <a:latin typeface="Arial"/>
                <a:ea typeface="ヒラギノ角ゴ Pro W3"/>
                <a:cs typeface="Arial"/>
              </a:rPr>
              <a:t>10:50-12:00</a:t>
            </a:r>
            <a:r>
              <a:rPr lang="en-US" sz="2000">
                <a:latin typeface="Arial"/>
                <a:ea typeface="ヒラギノ角ゴ Pro W3"/>
                <a:cs typeface="Arial"/>
              </a:rPr>
              <a:t> Information session:</a:t>
            </a:r>
          </a:p>
          <a:p>
            <a:pPr>
              <a:buFont typeface="Calibri" pitchFamily="34" charset="0"/>
              <a:buChar char="-"/>
            </a:pPr>
            <a:r>
              <a:rPr lang="en-US" sz="2000">
                <a:latin typeface="Arial"/>
                <a:ea typeface="ヒラギノ角ゴ Pro W3"/>
                <a:cs typeface="Arial"/>
              </a:rPr>
              <a:t>CBS: Committee of Board Grants and Stimulation Fund</a:t>
            </a:r>
            <a:endParaRPr lang="en-US" sz="2000"/>
          </a:p>
          <a:p>
            <a:pPr>
              <a:buFont typeface="Calibri" pitchFamily="34" charset="0"/>
              <a:buChar char="-"/>
            </a:pPr>
            <a:r>
              <a:rPr lang="en-US" sz="2000" err="1">
                <a:latin typeface="Arial"/>
                <a:ea typeface="ヒラギノ角ゴ Pro W3"/>
                <a:cs typeface="Arial"/>
              </a:rPr>
              <a:t>TiGeAk</a:t>
            </a:r>
            <a:r>
              <a:rPr lang="en-US" sz="2000">
                <a:latin typeface="Arial"/>
                <a:ea typeface="ヒラギノ角ゴ Pro W3"/>
                <a:cs typeface="Arial"/>
              </a:rPr>
              <a:t>: Margot van Delft</a:t>
            </a:r>
            <a:endParaRPr lang="en-US" sz="2000"/>
          </a:p>
          <a:p>
            <a:pPr>
              <a:buFont typeface="Calibri" pitchFamily="34" charset="0"/>
              <a:buChar char="-"/>
            </a:pPr>
            <a:r>
              <a:rPr lang="en-US" sz="2000" err="1">
                <a:latin typeface="Arial"/>
                <a:ea typeface="ヒラギノ角ゴ Pro W3"/>
                <a:cs typeface="Arial"/>
              </a:rPr>
              <a:t>Studium</a:t>
            </a:r>
            <a:r>
              <a:rPr lang="en-US" sz="2000">
                <a:latin typeface="Arial"/>
                <a:ea typeface="ヒラギノ角ゴ Pro W3"/>
                <a:cs typeface="Arial"/>
              </a:rPr>
              <a:t> Generale: </a:t>
            </a:r>
            <a:r>
              <a:rPr lang="en-US" sz="2000" err="1">
                <a:latin typeface="Arial"/>
                <a:ea typeface="ヒラギノ角ゴ Pro W3"/>
                <a:cs typeface="Arial"/>
              </a:rPr>
              <a:t>Annelieke</a:t>
            </a:r>
            <a:r>
              <a:rPr lang="en-US" sz="2000">
                <a:latin typeface="Arial"/>
                <a:ea typeface="ヒラギノ角ゴ Pro W3"/>
                <a:cs typeface="Arial"/>
              </a:rPr>
              <a:t> Koster</a:t>
            </a:r>
            <a:endParaRPr lang="en-US" sz="2000"/>
          </a:p>
          <a:p>
            <a:pPr>
              <a:buFont typeface="Calibri" pitchFamily="34" charset="0"/>
              <a:buChar char="-"/>
            </a:pPr>
            <a:r>
              <a:rPr lang="en-US" sz="2000">
                <a:latin typeface="Arial"/>
                <a:ea typeface="ヒラギノ角ゴ Pro W3"/>
                <a:cs typeface="Arial"/>
              </a:rPr>
              <a:t>Confidential advisors: Zarrea </a:t>
            </a:r>
            <a:r>
              <a:rPr lang="en-US" sz="2000" err="1">
                <a:latin typeface="Arial"/>
                <a:ea typeface="ヒラギノ角ゴ Pro W3"/>
                <a:cs typeface="Arial"/>
              </a:rPr>
              <a:t>Plaisier</a:t>
            </a:r>
            <a:endParaRPr lang="en-US" sz="2000" err="1"/>
          </a:p>
          <a:p>
            <a:pPr marL="0" indent="0">
              <a:buNone/>
            </a:pPr>
            <a:endParaRPr lang="en-US" sz="2000"/>
          </a:p>
          <a:p>
            <a:pPr>
              <a:buFont typeface="Calibri" pitchFamily="34" charset="0"/>
              <a:buChar char="-"/>
            </a:pPr>
            <a:endParaRPr lang="en-US" sz="1600" b="1"/>
          </a:p>
          <a:p>
            <a:endParaRPr lang="en-US" sz="1600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2A117-418F-AC7D-888F-2537922A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13283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01600" indent="0">
              <a:buNone/>
            </a:pPr>
            <a:endParaRPr lang="en-US"/>
          </a:p>
          <a:p>
            <a:r>
              <a:rPr lang="en-US"/>
              <a:t>Any questions ?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Questions</a:t>
            </a:r>
            <a:r>
              <a:rPr lang="en-US"/>
              <a:t> now?</a:t>
            </a:r>
          </a:p>
        </p:txBody>
      </p:sp>
    </p:spTree>
    <p:extLst>
      <p:ext uri="{BB962C8B-B14F-4D97-AF65-F5344CB8AC3E}">
        <p14:creationId xmlns:p14="http://schemas.microsoft.com/office/powerpoint/2010/main" val="10934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B2AE-99D6-AA82-F970-70943D01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DA99-6668-D020-15D6-12857E2C7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8040C-4893-4C10-2F1E-1186C711C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0493A788-07A7-3B47-8A4D-F9645670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 dirty="0">
                <a:solidFill>
                  <a:srgbClr val="0B5394"/>
                </a:solidFill>
              </a:rPr>
              <a:pPr/>
              <a:t>4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237" name="Google Shape;237;p2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indent="0">
              <a:spcBef>
                <a:spcPts val="0"/>
              </a:spcBef>
              <a:buClr>
                <a:srgbClr val="0B5394"/>
              </a:buClr>
              <a:buNone/>
            </a:pPr>
            <a:r>
              <a:rPr lang="en-US"/>
              <a:t>1. Committee members and tasks</a:t>
            </a:r>
          </a:p>
          <a:p>
            <a:pPr indent="0">
              <a:spcBef>
                <a:spcPts val="0"/>
              </a:spcBef>
              <a:buNone/>
            </a:pPr>
            <a:endParaRPr lang="en-US"/>
          </a:p>
          <a:p>
            <a:pPr marL="101600" indent="0">
              <a:spcBef>
                <a:spcPts val="0"/>
              </a:spcBef>
              <a:buClr>
                <a:srgbClr val="0B5394"/>
              </a:buClr>
              <a:buNone/>
            </a:pPr>
            <a:r>
              <a:rPr lang="en-US"/>
              <a:t>2. The board grants system: </a:t>
            </a:r>
          </a:p>
          <a:p>
            <a:pPr lvl="1">
              <a:spcBef>
                <a:spcPts val="0"/>
              </a:spcBef>
              <a:buClr>
                <a:srgbClr val="0B5394"/>
              </a:buClr>
              <a:buAutoNum type="alphaLcPeriod"/>
            </a:pPr>
            <a:r>
              <a:rPr lang="en-US"/>
              <a:t>Board grants: acknowledgement, allocation and process, individual allocation and payment</a:t>
            </a:r>
          </a:p>
          <a:p>
            <a:pPr lvl="1">
              <a:spcBef>
                <a:spcPts val="0"/>
              </a:spcBef>
              <a:buClr>
                <a:srgbClr val="0B5394"/>
              </a:buClr>
              <a:buAutoNum type="alphaLcPeriod"/>
            </a:pPr>
            <a:r>
              <a:rPr lang="en-US"/>
              <a:t>Stimulation fund</a:t>
            </a:r>
          </a:p>
          <a:p>
            <a:pPr lvl="1">
              <a:spcBef>
                <a:spcPts val="0"/>
              </a:spcBef>
              <a:buClr>
                <a:srgbClr val="0B5394"/>
              </a:buClr>
              <a:buAutoNum type="alphaLcPeriod"/>
            </a:pPr>
            <a:r>
              <a:rPr lang="en-US"/>
              <a:t>Skills Program</a:t>
            </a:r>
          </a:p>
          <a:p>
            <a:pPr marL="914400" indent="0">
              <a:spcBef>
                <a:spcPts val="0"/>
              </a:spcBef>
              <a:buNone/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3. Application procedures, deadlines 2023-2024</a:t>
            </a:r>
          </a:p>
          <a:p>
            <a:pPr marL="0" indent="0">
              <a:spcBef>
                <a:spcPts val="0"/>
              </a:spcBef>
              <a:buNone/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4. Contact details</a:t>
            </a:r>
          </a:p>
          <a:p>
            <a:pPr marL="0" indent="0">
              <a:spcBef>
                <a:spcPts val="0"/>
              </a:spcBef>
              <a:buNone/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342900" indent="-342900">
              <a:spcBef>
                <a:spcPts val="1000"/>
              </a:spcBef>
              <a:buNone/>
            </a:pPr>
            <a:endParaRPr/>
          </a:p>
          <a:p>
            <a:pPr marL="342900" indent="-342900">
              <a:spcBef>
                <a:spcPts val="1000"/>
              </a:spcBef>
              <a:buNone/>
            </a:pPr>
            <a:endParaRPr/>
          </a:p>
        </p:txBody>
      </p:sp>
      <p:sp>
        <p:nvSpPr>
          <p:cNvPr id="236" name="Google Shape;23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/>
              <a:t>Content Information </a:t>
            </a:r>
            <a:r>
              <a:rPr lang="nl-NL" err="1"/>
              <a:t>session</a:t>
            </a:r>
            <a:r>
              <a:rPr lang="nl-NL"/>
              <a:t> CBS</a:t>
            </a:r>
            <a:endParaRPr err="1"/>
          </a:p>
        </p:txBody>
      </p:sp>
    </p:spTree>
    <p:extLst>
      <p:ext uri="{BB962C8B-B14F-4D97-AF65-F5344CB8AC3E}">
        <p14:creationId xmlns:p14="http://schemas.microsoft.com/office/powerpoint/2010/main" val="36989890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Board Grants and Stimulation Fund Committee (CBS) :</a:t>
            </a:r>
          </a:p>
          <a:p>
            <a:pPr marL="342900" indent="-34290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Committee members: 4 employees and 3 students from Tilburg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r>
              <a:rPr lang="en-US" b="1"/>
              <a:t>Employees: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Dorine </a:t>
            </a:r>
            <a:r>
              <a:rPr lang="en-US" err="1"/>
              <a:t>Roestenberg</a:t>
            </a:r>
            <a:r>
              <a:rPr lang="en-US"/>
              <a:t>: chairman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Femke </a:t>
            </a:r>
            <a:r>
              <a:rPr lang="en-US" err="1"/>
              <a:t>Willekens</a:t>
            </a:r>
            <a:r>
              <a:rPr lang="en-US"/>
              <a:t>: general committee member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Hein </a:t>
            </a:r>
            <a:r>
              <a:rPr lang="en-US" err="1"/>
              <a:t>Witlox</a:t>
            </a:r>
            <a:r>
              <a:rPr lang="en-US"/>
              <a:t>: coordinator Skills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Fleur Koops: office support</a:t>
            </a:r>
          </a:p>
          <a:p>
            <a:pPr marL="0" indent="0">
              <a:spcBef>
                <a:spcPts val="0"/>
              </a:spcBef>
              <a:buNone/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r>
              <a:rPr lang="en-US" b="1"/>
              <a:t>Students: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Paul van Dommelen: student member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Tue-Dang Bui: student member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Roy de Bruin: student member</a:t>
            </a:r>
          </a:p>
          <a:p>
            <a:pPr marL="0" indent="0">
              <a:spcBef>
                <a:spcPts val="1000"/>
              </a:spcBef>
              <a:buNone/>
            </a:pPr>
            <a:endParaRPr lang="nl-NL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CBS: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40482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/>
              <a:pPr/>
              <a:t>6</a:t>
            </a:fld>
            <a:endParaRPr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8E7EF5-CD03-88CF-3C99-5DE7D95412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6" name="Google Shape;27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 err="1"/>
              <a:t>Tasks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Board Grants Committee</a:t>
            </a:r>
            <a:endParaRPr/>
          </a:p>
        </p:txBody>
      </p:sp>
      <p:grpSp>
        <p:nvGrpSpPr>
          <p:cNvPr id="278" name="Google Shape;278;p7"/>
          <p:cNvGrpSpPr/>
          <p:nvPr/>
        </p:nvGrpSpPr>
        <p:grpSpPr>
          <a:xfrm>
            <a:off x="2215203" y="1402668"/>
            <a:ext cx="8073268" cy="4065688"/>
            <a:chOff x="985" y="0"/>
            <a:chExt cx="8073268" cy="4065688"/>
          </a:xfrm>
        </p:grpSpPr>
        <p:sp>
          <p:nvSpPr>
            <p:cNvPr id="279" name="Google Shape;279;p7"/>
            <p:cNvSpPr/>
            <p:nvPr/>
          </p:nvSpPr>
          <p:spPr>
            <a:xfrm>
              <a:off x="985" y="0"/>
              <a:ext cx="2562942" cy="4065688"/>
            </a:xfrm>
            <a:prstGeom prst="roundRect">
              <a:avLst>
                <a:gd name="adj" fmla="val 10000"/>
              </a:avLst>
            </a:prstGeom>
            <a:solidFill>
              <a:srgbClr val="CAD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985" y="0"/>
              <a:ext cx="2562942" cy="121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nl-NL" sz="3200">
                  <a:solidFill>
                    <a:schemeClr val="dk1"/>
                  </a:solidFill>
                </a:rPr>
                <a:t>Grants</a:t>
              </a:r>
              <a:endParaRPr sz="32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57279" y="1220897"/>
              <a:ext cx="2050353" cy="1225860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75407" y="1256801"/>
              <a:ext cx="2424446" cy="1154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40000" rIns="53325" bIns="40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en-US" sz="1800">
                  <a:solidFill>
                    <a:schemeClr val="lt1"/>
                  </a:solidFill>
                </a:rPr>
                <a:t>Advice on acknowledgement, allocation grants</a:t>
              </a:r>
              <a:endParaRPr lang="en-US" sz="18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56148" y="0"/>
              <a:ext cx="2562942" cy="4065688"/>
            </a:xfrm>
            <a:prstGeom prst="roundRect">
              <a:avLst>
                <a:gd name="adj" fmla="val 10000"/>
              </a:avLst>
            </a:prstGeom>
            <a:solidFill>
              <a:srgbClr val="CAD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2756148" y="0"/>
              <a:ext cx="2562942" cy="121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nl-NL" sz="3200" err="1">
                  <a:solidFill>
                    <a:schemeClr val="dk1"/>
                  </a:solidFill>
                </a:rPr>
                <a:t>Stimulation</a:t>
              </a:r>
              <a:r>
                <a:rPr lang="nl-NL" sz="3200">
                  <a:solidFill>
                    <a:schemeClr val="dk1"/>
                  </a:solidFill>
                </a:rPr>
                <a:t> Fund</a:t>
              </a:r>
              <a:endParaRPr sz="6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052404" y="1191786"/>
              <a:ext cx="2050353" cy="1335592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3052404" y="1219706"/>
              <a:ext cx="1972200" cy="12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40000" rIns="53325" bIns="40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nl-NL" sz="2000" err="1">
                  <a:solidFill>
                    <a:schemeClr val="lt1"/>
                  </a:solidFill>
                </a:rPr>
                <a:t>Requests</a:t>
              </a:r>
              <a:endParaRPr sz="20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5511311" y="0"/>
              <a:ext cx="2562942" cy="4065688"/>
            </a:xfrm>
            <a:prstGeom prst="roundRect">
              <a:avLst>
                <a:gd name="adj" fmla="val 10000"/>
              </a:avLst>
            </a:prstGeom>
            <a:solidFill>
              <a:srgbClr val="CAD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0" name="Google Shape;290;p7"/>
            <p:cNvSpPr txBox="1"/>
            <p:nvPr/>
          </p:nvSpPr>
          <p:spPr>
            <a:xfrm>
              <a:off x="5511311" y="0"/>
              <a:ext cx="2562942" cy="121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000"/>
              </a:pPr>
              <a:r>
                <a:rPr lang="nl-NL" sz="3200">
                  <a:solidFill>
                    <a:schemeClr val="dk1"/>
                  </a:solidFill>
                </a:rPr>
                <a:t>Skills vouchers</a:t>
              </a:r>
              <a:endParaRPr lang="nl-NL" sz="3200">
                <a:solidFill>
                  <a:schemeClr val="dk1"/>
                </a:solidFill>
                <a:cs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5767606" y="1220897"/>
              <a:ext cx="2050353" cy="1225860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2" name="Google Shape;292;p7"/>
            <p:cNvSpPr txBox="1"/>
            <p:nvPr/>
          </p:nvSpPr>
          <p:spPr>
            <a:xfrm>
              <a:off x="5803510" y="1256801"/>
              <a:ext cx="1978545" cy="1154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40000" rIns="53325" bIns="40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nl-NL" sz="2000">
                  <a:solidFill>
                    <a:schemeClr val="lt1"/>
                  </a:solidFill>
                </a:rPr>
                <a:t>Coordination and Organization</a:t>
              </a:r>
              <a:endParaRPr sz="2000"/>
            </a:p>
          </p:txBody>
        </p:sp>
      </p:grpSp>
      <p:grpSp>
        <p:nvGrpSpPr>
          <p:cNvPr id="295" name="Google Shape;295;p7"/>
          <p:cNvGrpSpPr/>
          <p:nvPr/>
        </p:nvGrpSpPr>
        <p:grpSpPr>
          <a:xfrm>
            <a:off x="2135561" y="5301208"/>
            <a:ext cx="8075239" cy="720080"/>
            <a:chOff x="3052404" y="1191786"/>
            <a:chExt cx="2050353" cy="720080"/>
          </a:xfrm>
        </p:grpSpPr>
        <p:sp>
          <p:nvSpPr>
            <p:cNvPr id="296" name="Google Shape;296;p7"/>
            <p:cNvSpPr/>
            <p:nvPr/>
          </p:nvSpPr>
          <p:spPr>
            <a:xfrm>
              <a:off x="3052404" y="1191786"/>
              <a:ext cx="2050353" cy="720080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091522" y="1230904"/>
              <a:ext cx="1972117" cy="680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40000" rIns="53325" bIns="400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100"/>
              </a:pPr>
              <a:r>
                <a:rPr lang="nl-NL" sz="2100">
                  <a:solidFill>
                    <a:schemeClr val="lt1"/>
                  </a:solidFill>
                </a:rPr>
                <a:t>Contact point associations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2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/>
              <a:pPr/>
              <a:t>7</a:t>
            </a:fld>
            <a:endParaRPr/>
          </a:p>
        </p:txBody>
      </p:sp>
      <p:sp>
        <p:nvSpPr>
          <p:cNvPr id="304" name="Google Shape;304;p8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None/>
            </a:pPr>
            <a:r>
              <a:rPr lang="en-US"/>
              <a:t>Summarized:</a:t>
            </a:r>
          </a:p>
          <a:p>
            <a:pPr marL="342900" indent="-342900" algn="ctr">
              <a:spcBef>
                <a:spcPts val="1000"/>
              </a:spcBef>
              <a:buNone/>
            </a:pPr>
            <a:endParaRPr lang="en-US" b="1"/>
          </a:p>
          <a:p>
            <a:pPr marL="342900" indent="-342900" algn="ctr">
              <a:spcBef>
                <a:spcPts val="1320"/>
              </a:spcBef>
              <a:buSzPts val="3600"/>
              <a:buNone/>
            </a:pPr>
            <a:r>
              <a:rPr lang="en-US" sz="3600" b="1"/>
              <a:t>"Sign of appreciation for the commitment of the active student"</a:t>
            </a:r>
            <a:endParaRPr lang="en-US" sz="3600"/>
          </a:p>
          <a:p>
            <a:pPr marL="342900" indent="-342900">
              <a:spcBef>
                <a:spcPts val="1000"/>
              </a:spcBef>
              <a:buNone/>
            </a:pPr>
            <a:endParaRPr lang="en-US"/>
          </a:p>
          <a:p>
            <a:pPr marL="342900" indent="-342900">
              <a:spcBef>
                <a:spcPts val="1000"/>
              </a:spcBef>
              <a:buNone/>
            </a:pPr>
            <a:r>
              <a:rPr lang="en-US"/>
              <a:t>Two-part:</a:t>
            </a:r>
          </a:p>
          <a:p>
            <a:pPr marL="342900" indent="-342900">
              <a:spcBef>
                <a:spcPts val="1000"/>
              </a:spcBef>
            </a:pPr>
            <a:r>
              <a:rPr lang="en-US"/>
              <a:t>Student: personal development in the field of administrative experience</a:t>
            </a:r>
          </a:p>
          <a:p>
            <a:pPr marL="342900" indent="-342900">
              <a:spcBef>
                <a:spcPts val="1000"/>
              </a:spcBef>
            </a:pPr>
            <a:r>
              <a:rPr lang="en-US" err="1"/>
              <a:t>TiU</a:t>
            </a:r>
            <a:r>
              <a:rPr lang="en-US"/>
              <a:t>: contributes to the image and identity of Tilburg University and is in line with the slogan </a:t>
            </a:r>
            <a:r>
              <a:rPr lang="en-US" b="1" i="1"/>
              <a:t>Understanding Society.</a:t>
            </a:r>
            <a:endParaRPr lang="en-US"/>
          </a:p>
          <a:p>
            <a:pPr marL="342900" indent="-215900">
              <a:spcBef>
                <a:spcPts val="1000"/>
              </a:spcBef>
              <a:buNone/>
            </a:pPr>
            <a:endParaRPr/>
          </a:p>
          <a:p>
            <a:pPr marL="342900" indent="-342900">
              <a:spcBef>
                <a:spcPts val="1000"/>
              </a:spcBef>
              <a:buNone/>
            </a:pPr>
            <a:endParaRPr/>
          </a:p>
        </p:txBody>
      </p:sp>
      <p:sp>
        <p:nvSpPr>
          <p:cNvPr id="303" name="Google Shape;303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/>
              <a:t>The board </a:t>
            </a:r>
            <a:r>
              <a:rPr lang="nl-NL" err="1"/>
              <a:t>grants</a:t>
            </a:r>
            <a:r>
              <a:rPr lang="nl-NL"/>
              <a:t> system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880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nl-NL"/>
              <a:pPr/>
              <a:t>8</a:t>
            </a:fld>
            <a:endParaRPr/>
          </a:p>
        </p:txBody>
      </p:sp>
      <p:sp>
        <p:nvSpPr>
          <p:cNvPr id="312" name="Google Shape;312;p3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</a:pPr>
            <a:endParaRPr lang="nl-NL"/>
          </a:p>
          <a:p>
            <a:pPr marL="342900" indent="-342900">
              <a:spcBef>
                <a:spcPts val="0"/>
              </a:spcBef>
            </a:pPr>
            <a:r>
              <a:rPr lang="en-US"/>
              <a:t>A board grant in 2023-2024 is 334 euros</a:t>
            </a:r>
          </a:p>
          <a:p>
            <a:pPr marL="342900" indent="-342900"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</a:pPr>
            <a:r>
              <a:rPr lang="en-US"/>
              <a:t>Maximum of 9 grants per student per academic year</a:t>
            </a:r>
          </a:p>
          <a:p>
            <a:pPr marL="342900" indent="-342900"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</a:pPr>
            <a:r>
              <a:rPr lang="en-US"/>
              <a:t>Up to 2 extra grants for more demanding board positions</a:t>
            </a:r>
          </a:p>
          <a:p>
            <a:pPr marL="342900" indent="-342900">
              <a:spcBef>
                <a:spcPts val="0"/>
              </a:spcBef>
            </a:pPr>
            <a:endParaRPr lang="en-US"/>
          </a:p>
          <a:p>
            <a:pPr marL="342900" indent="-342900">
              <a:spcBef>
                <a:spcPts val="0"/>
              </a:spcBef>
            </a:pPr>
            <a:r>
              <a:rPr lang="en-US"/>
              <a:t>A grant can be awarded if you perform </a:t>
            </a:r>
            <a:r>
              <a:rPr lang="en-US" u="sng"/>
              <a:t>administrative</a:t>
            </a:r>
            <a:r>
              <a:rPr lang="en-US"/>
              <a:t> activities for an </a:t>
            </a:r>
            <a:r>
              <a:rPr lang="en-US" u="sng"/>
              <a:t>acknowledged </a:t>
            </a:r>
            <a:r>
              <a:rPr lang="en-US"/>
              <a:t>Tilburg University student organization.</a:t>
            </a:r>
          </a:p>
          <a:p>
            <a:pPr marL="342900" indent="-342900">
              <a:spcBef>
                <a:spcPts val="0"/>
              </a:spcBef>
            </a:pPr>
            <a:endParaRPr lang="nl-NL"/>
          </a:p>
          <a:p>
            <a:pPr marL="0" indent="0">
              <a:spcBef>
                <a:spcPts val="1000"/>
              </a:spcBef>
              <a:buNone/>
            </a:pPr>
            <a:endParaRPr/>
          </a:p>
        </p:txBody>
      </p:sp>
      <p:sp>
        <p:nvSpPr>
          <p:cNvPr id="311" name="Google Shape;31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/>
              <a:t>Grants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58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 vert="horz" lIns="90000" tIns="0" rIns="90000" bIns="0" rtlCol="0" anchor="t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>
                <a:latin typeface="Arial"/>
                <a:ea typeface="ヒラギノ角ゴ Pro W3"/>
                <a:cs typeface="Arial"/>
              </a:rPr>
              <a:t>Recognition: </a:t>
            </a:r>
            <a:r>
              <a:rPr lang="en-US">
                <a:latin typeface="Arial"/>
                <a:ea typeface="ヒラギノ角ゴ Pro W3"/>
                <a:cs typeface="Arial"/>
              </a:rPr>
              <a:t>Article 22 of the Profile Fund: general principles that are important for Tilburg University</a:t>
            </a:r>
            <a:endParaRPr lang="en-US" b="1"/>
          </a:p>
          <a:p>
            <a:pPr marL="342900" indent="-342900">
              <a:spcBef>
                <a:spcPts val="0"/>
              </a:spcBef>
            </a:pPr>
            <a:endParaRPr lang="en-US" b="1">
              <a:latin typeface="Arial"/>
              <a:ea typeface="ヒラギノ角ゴ Pro W3"/>
              <a:cs typeface="Arial"/>
            </a:endParaRPr>
          </a:p>
          <a:p>
            <a:pPr marL="342900" indent="-342900">
              <a:spcBef>
                <a:spcPts val="0"/>
              </a:spcBef>
            </a:pPr>
            <a:r>
              <a:rPr lang="en-US" b="1">
                <a:latin typeface="Arial"/>
                <a:ea typeface="ヒラギノ角ゴ Pro W3"/>
                <a:cs typeface="Arial"/>
              </a:rPr>
              <a:t>Recognition only takes place in a scan year</a:t>
            </a:r>
            <a:endParaRPr lang="en-US" b="1"/>
          </a:p>
          <a:p>
            <a:pPr marL="0" indent="0">
              <a:spcBef>
                <a:spcPts val="0"/>
              </a:spcBef>
              <a:buNone/>
            </a:pPr>
            <a:endParaRPr lang="en-US" b="1">
              <a:latin typeface="Arial"/>
              <a:ea typeface="ヒラギノ角ゴ Pro W3"/>
              <a:cs typeface="Arial"/>
            </a:endParaRPr>
          </a:p>
          <a:p>
            <a:pPr marL="342900" indent="-342900">
              <a:spcBef>
                <a:spcPts val="0"/>
              </a:spcBef>
            </a:pPr>
            <a:r>
              <a:rPr lang="en-US">
                <a:latin typeface="Arial"/>
                <a:ea typeface="ヒラギノ角ゴ Pro W3"/>
                <a:cs typeface="Arial"/>
              </a:rPr>
              <a:t>Have you </a:t>
            </a:r>
            <a:r>
              <a:rPr lang="en-US" b="1">
                <a:latin typeface="Arial"/>
                <a:ea typeface="ヒラギノ角ゴ Pro W3"/>
                <a:cs typeface="Arial"/>
              </a:rPr>
              <a:t>not been acknowledged yet</a:t>
            </a:r>
            <a:r>
              <a:rPr lang="en-US">
                <a:latin typeface="Arial"/>
                <a:ea typeface="ヒラギノ角ゴ Pro W3"/>
                <a:cs typeface="Arial"/>
              </a:rPr>
              <a:t>? Then submit your request for temporary board grants from the stimulation fund between October 1st, 2023 and May 1st, 2024.</a:t>
            </a:r>
          </a:p>
          <a:p>
            <a:pPr marL="342900" indent="-342900">
              <a:spcBef>
                <a:spcPts val="0"/>
              </a:spcBef>
            </a:pPr>
            <a:endParaRPr lang="en-US">
              <a:latin typeface="Arial"/>
              <a:ea typeface="ヒラギノ角ゴ Pro W3"/>
              <a:cs typeface="Arial"/>
            </a:endParaRPr>
          </a:p>
          <a:p>
            <a:pPr marL="342900" indent="-342900">
              <a:spcBef>
                <a:spcPts val="0"/>
              </a:spcBef>
            </a:pPr>
            <a:r>
              <a:rPr lang="nl-NL" err="1">
                <a:latin typeface="Arial"/>
                <a:ea typeface="ヒラギノ角ゴ Pro W3"/>
                <a:cs typeface="Arial"/>
              </a:rPr>
              <a:t>If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you</a:t>
            </a:r>
            <a:r>
              <a:rPr lang="nl-NL">
                <a:latin typeface="Arial"/>
                <a:ea typeface="ヒラギノ角ゴ Pro W3"/>
                <a:cs typeface="Arial"/>
              </a:rPr>
              <a:t> had </a:t>
            </a:r>
            <a:r>
              <a:rPr lang="nl-NL" err="1">
                <a:latin typeface="Arial"/>
                <a:ea typeface="ヒラギノ角ゴ Pro W3"/>
                <a:cs typeface="Arial"/>
              </a:rPr>
              <a:t>temporary</a:t>
            </a:r>
            <a:r>
              <a:rPr lang="nl-NL">
                <a:latin typeface="Arial"/>
                <a:ea typeface="ヒラギノ角ゴ Pro W3"/>
                <a:cs typeface="Arial"/>
              </a:rPr>
              <a:t> board </a:t>
            </a:r>
            <a:r>
              <a:rPr lang="nl-NL" err="1">
                <a:latin typeface="Arial"/>
                <a:ea typeface="ヒラギノ角ゴ Pro W3"/>
                <a:cs typeface="Arial"/>
              </a:rPr>
              <a:t>grants</a:t>
            </a:r>
            <a:r>
              <a:rPr lang="nl-NL">
                <a:latin typeface="Arial"/>
                <a:ea typeface="ヒラギノ角ゴ Pro W3"/>
                <a:cs typeface="Arial"/>
              </a:rPr>
              <a:t> last </a:t>
            </a:r>
            <a:r>
              <a:rPr lang="nl-NL" err="1">
                <a:latin typeface="Arial"/>
                <a:ea typeface="ヒラギノ角ゴ Pro W3"/>
                <a:cs typeface="Arial"/>
              </a:rPr>
              <a:t>academic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year</a:t>
            </a:r>
            <a:r>
              <a:rPr lang="nl-NL">
                <a:latin typeface="Arial"/>
                <a:ea typeface="ヒラギノ角ゴ Pro W3"/>
                <a:cs typeface="Arial"/>
              </a:rPr>
              <a:t>, </a:t>
            </a:r>
            <a:r>
              <a:rPr lang="nl-NL" err="1">
                <a:latin typeface="Arial"/>
                <a:ea typeface="ヒラギノ角ゴ Pro W3"/>
                <a:cs typeface="Arial"/>
              </a:rPr>
              <a:t>you</a:t>
            </a:r>
            <a:r>
              <a:rPr lang="nl-NL">
                <a:latin typeface="Arial"/>
                <a:ea typeface="ヒラギノ角ゴ Pro W3"/>
                <a:cs typeface="Arial"/>
              </a:rPr>
              <a:t> have </a:t>
            </a:r>
            <a:r>
              <a:rPr lang="nl-NL" err="1">
                <a:latin typeface="Arial"/>
                <a:ea typeface="ヒラギノ角ゴ Pro W3"/>
                <a:cs typeface="Arial"/>
              </a:rPr>
              <a:t>to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apply</a:t>
            </a:r>
            <a:r>
              <a:rPr lang="nl-NL">
                <a:latin typeface="Arial"/>
                <a:ea typeface="ヒラギノ角ゴ Pro W3"/>
                <a:cs typeface="Arial"/>
              </a:rPr>
              <a:t> </a:t>
            </a:r>
            <a:r>
              <a:rPr lang="nl-NL" err="1">
                <a:latin typeface="Arial"/>
                <a:ea typeface="ヒラギノ角ゴ Pro W3"/>
                <a:cs typeface="Arial"/>
              </a:rPr>
              <a:t>again</a:t>
            </a:r>
            <a:r>
              <a:rPr lang="nl-NL">
                <a:latin typeface="Arial"/>
                <a:ea typeface="ヒラギノ角ゴ Pro W3"/>
                <a:cs typeface="Arial"/>
              </a:rPr>
              <a:t> in 2023-2024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Grants -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694531320"/>
      </p:ext>
    </p:extLst>
  </p:cSld>
  <p:clrMapOvr>
    <a:masterClrMapping/>
  </p:clrMapOvr>
</p:sld>
</file>

<file path=ppt/theme/theme1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3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7BB1965-7F26-4B11-A708-3B6C6B585A19}"/>
    </a:ext>
  </a:extLst>
</a:theme>
</file>

<file path=ppt/theme/theme4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D573B7D-5A6D-43BE-B622-FA17F8802A76}"/>
    </a:ext>
  </a:extLst>
</a:theme>
</file>

<file path=ppt/theme/theme5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6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B36880EA-D15B-4A81-9FBD-11B4B0D8BED4}"/>
    </a:ext>
  </a:extLst>
</a:theme>
</file>

<file path=ppt/theme/theme7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71C123E7-A243-48CA-BC70-032C966F8891}"/>
    </a:ext>
  </a:extLst>
</a:theme>
</file>

<file path=ppt/theme/theme8.xml><?xml version="1.0" encoding="utf-8"?>
<a:theme xmlns:a="http://schemas.openxmlformats.org/drawingml/2006/main" name="Thema1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a1" id="{141CD7F9-D4D5-4F0B-894E-5C83545ACDCC}" vid="{B7C3E953-29E5-4976-AB99-A7FDD08B26A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eit van Tilburg">
    <a:dk1>
      <a:sysClr val="windowText" lastClr="000000"/>
    </a:dk1>
    <a:lt1>
      <a:sysClr val="window" lastClr="FFFFFF"/>
    </a:lt1>
    <a:dk2>
      <a:srgbClr val="003366"/>
    </a:dk2>
    <a:lt2>
      <a:srgbClr val="EEECE1"/>
    </a:lt2>
    <a:accent1>
      <a:srgbClr val="CC9933"/>
    </a:accent1>
    <a:accent2>
      <a:srgbClr val="339900"/>
    </a:accent2>
    <a:accent3>
      <a:srgbClr val="C3BCB2"/>
    </a:accent3>
    <a:accent4>
      <a:srgbClr val="008EC6"/>
    </a:accent4>
    <a:accent5>
      <a:srgbClr val="D9BC74"/>
    </a:accent5>
    <a:accent6>
      <a:srgbClr val="66CC33"/>
    </a:accent6>
    <a:hlink>
      <a:srgbClr val="003366"/>
    </a:hlink>
    <a:folHlink>
      <a:srgbClr val="CC9933"/>
    </a:folHlink>
  </a:clrScheme>
</a:themeOverride>
</file>

<file path=ppt/theme/themeOverride2.xml><?xml version="1.0" encoding="utf-8"?>
<a:themeOverride xmlns:a="http://schemas.openxmlformats.org/drawingml/2006/main">
  <a:clrScheme name="Flow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4298CD462C54BBECAA4B1012C32A3" ma:contentTypeVersion="15" ma:contentTypeDescription="Een nieuw document maken." ma:contentTypeScope="" ma:versionID="fcd4731f50203472e8491c9866823335">
  <xsd:schema xmlns:xsd="http://www.w3.org/2001/XMLSchema" xmlns:xs="http://www.w3.org/2001/XMLSchema" xmlns:p="http://schemas.microsoft.com/office/2006/metadata/properties" xmlns:ns2="dcc744e7-34e1-450f-82cf-43dbe53d1496" xmlns:ns3="62a30c10-93d0-4c8d-ba5d-3c57943186b4" targetNamespace="http://schemas.microsoft.com/office/2006/metadata/properties" ma:root="true" ma:fieldsID="12c19104bf5c27646006bc1c8f2774de" ns2:_="" ns3:_="">
    <xsd:import namespace="dcc744e7-34e1-450f-82cf-43dbe53d1496"/>
    <xsd:import namespace="62a30c10-93d0-4c8d-ba5d-3c5794318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744e7-34e1-450f-82cf-43dbe53d1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af1b232-8950-420c-a310-57ce6f91c7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30c10-93d0-4c8d-ba5d-3c57943186b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ae7b216-500e-4681-9884-a0def89f9570}" ma:internalName="TaxCatchAll" ma:showField="CatchAllData" ma:web="62a30c10-93d0-4c8d-ba5d-3c5794318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a30c10-93d0-4c8d-ba5d-3c57943186b4" xsi:nil="true"/>
    <lcf76f155ced4ddcb4097134ff3c332f xmlns="dcc744e7-34e1-450f-82cf-43dbe53d14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F2ADEE-8B2F-4528-897F-1DC48F351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2BE09D-928A-43E9-AFD2-65749CA7DFCD}">
  <ds:schemaRefs>
    <ds:schemaRef ds:uri="62a30c10-93d0-4c8d-ba5d-3c57943186b4"/>
    <ds:schemaRef ds:uri="dcc744e7-34e1-450f-82cf-43dbe53d14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BA8D09-E317-4A08-B50F-76E58687745B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2a30c10-93d0-4c8d-ba5d-3c57943186b4"/>
    <ds:schemaRef ds:uri="dcc744e7-34e1-450f-82cf-43dbe53d14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_TilburgUniversity</Template>
  <TotalTime>0</TotalTime>
  <Words>1474</Words>
  <Application>Microsoft Office PowerPoint</Application>
  <PresentationFormat>Breedbeeld</PresentationFormat>
  <Paragraphs>260</Paragraphs>
  <Slides>20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9</vt:i4>
      </vt:variant>
      <vt:variant>
        <vt:lpstr>Diatitels</vt:lpstr>
      </vt:variant>
      <vt:variant>
        <vt:i4>20</vt:i4>
      </vt:variant>
    </vt:vector>
  </HeadingPairs>
  <TitlesOfParts>
    <vt:vector size="29" baseType="lpstr"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Thema1</vt:lpstr>
      <vt:lpstr>Office Theme</vt:lpstr>
      <vt:lpstr>Kick off Board members</vt:lpstr>
      <vt:lpstr>Program</vt:lpstr>
      <vt:lpstr>PowerPoint-presentatie</vt:lpstr>
      <vt:lpstr>Content Information session CBS</vt:lpstr>
      <vt:lpstr>CBS: committee members</vt:lpstr>
      <vt:lpstr>Tasks of the Board Grants Committee</vt:lpstr>
      <vt:lpstr>The board grants system</vt:lpstr>
      <vt:lpstr>Grants</vt:lpstr>
      <vt:lpstr>Grants - acknowledgement</vt:lpstr>
      <vt:lpstr>Grants - distribution</vt:lpstr>
      <vt:lpstr>Grants - allocation - process</vt:lpstr>
      <vt:lpstr>Grants - individual</vt:lpstr>
      <vt:lpstr>Stimulation Fund</vt:lpstr>
      <vt:lpstr>Skills Program 2023-2024</vt:lpstr>
      <vt:lpstr>Skills program 2023 - 2024 </vt:lpstr>
      <vt:lpstr>Skills Program 2023-2024</vt:lpstr>
      <vt:lpstr>Application procedures and deadlines</vt:lpstr>
      <vt:lpstr>Contact details</vt:lpstr>
      <vt:lpstr>Contact details</vt:lpstr>
      <vt:lpstr>Questions now?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F.J.H.C. Wolfs</dc:creator>
  <cp:lastModifiedBy>Paul Dommelen, van</cp:lastModifiedBy>
  <cp:revision>7</cp:revision>
  <dcterms:created xsi:type="dcterms:W3CDTF">2016-11-30T08:02:42Z</dcterms:created>
  <dcterms:modified xsi:type="dcterms:W3CDTF">2023-09-19T07:31:52Z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9f4804-9ab0-4527-a877-f7a87100f5fc_Enabled">
    <vt:lpwstr>true</vt:lpwstr>
  </property>
  <property fmtid="{D5CDD505-2E9C-101B-9397-08002B2CF9AE}" pid="3" name="MSIP_Label_b29f4804-9ab0-4527-a877-f7a87100f5fc_SetDate">
    <vt:lpwstr>2023-08-30T08:57:59Z</vt:lpwstr>
  </property>
  <property fmtid="{D5CDD505-2E9C-101B-9397-08002B2CF9AE}" pid="4" name="MSIP_Label_b29f4804-9ab0-4527-a877-f7a87100f5fc_Method">
    <vt:lpwstr>Standard</vt:lpwstr>
  </property>
  <property fmtid="{D5CDD505-2E9C-101B-9397-08002B2CF9AE}" pid="5" name="MSIP_Label_b29f4804-9ab0-4527-a877-f7a87100f5fc_Name">
    <vt:lpwstr>General</vt:lpwstr>
  </property>
  <property fmtid="{D5CDD505-2E9C-101B-9397-08002B2CF9AE}" pid="6" name="MSIP_Label_b29f4804-9ab0-4527-a877-f7a87100f5fc_SiteId">
    <vt:lpwstr>7a5561df-6599-4898-8a20-cce41db3b44f</vt:lpwstr>
  </property>
  <property fmtid="{D5CDD505-2E9C-101B-9397-08002B2CF9AE}" pid="7" name="MSIP_Label_b29f4804-9ab0-4527-a877-f7a87100f5fc_ActionId">
    <vt:lpwstr>9bfde57f-4874-4bf6-8eb1-96ae17602260</vt:lpwstr>
  </property>
  <property fmtid="{D5CDD505-2E9C-101B-9397-08002B2CF9AE}" pid="8" name="MSIP_Label_b29f4804-9ab0-4527-a877-f7a87100f5fc_ContentBits">
    <vt:lpwstr>0</vt:lpwstr>
  </property>
  <property fmtid="{D5CDD505-2E9C-101B-9397-08002B2CF9AE}" pid="9" name="ContentTypeId">
    <vt:lpwstr>0x0101005784298CD462C54BBECAA4B1012C32A3</vt:lpwstr>
  </property>
  <property fmtid="{D5CDD505-2E9C-101B-9397-08002B2CF9AE}" pid="10" name="MediaServiceImageTags">
    <vt:lpwstr/>
  </property>
</Properties>
</file>